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</p:sldIdLst>
  <p:sldSz cy="5143500" cx="9144000"/>
  <p:notesSz cx="6858000" cy="9144000"/>
  <p:embeddedFontLst>
    <p:embeddedFont>
      <p:font typeface="Raleway"/>
      <p:regular r:id="rId81"/>
      <p:bold r:id="rId82"/>
      <p:italic r:id="rId83"/>
      <p:boldItalic r:id="rId84"/>
    </p:embeddedFont>
    <p:embeddedFont>
      <p:font typeface="Proxima Nova"/>
      <p:regular r:id="rId85"/>
      <p:bold r:id="rId86"/>
      <p:italic r:id="rId87"/>
      <p:boldItalic r:id="rId88"/>
    </p:embeddedFont>
    <p:embeddedFont>
      <p:font typeface="Lato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16AC055-63C9-4299-8E8F-367020119E7F}">
  <a:tblStyle styleId="{716AC055-63C9-4299-8E8F-367020119E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Raleway-boldItalic.fntdata"/><Relationship Id="rId83" Type="http://schemas.openxmlformats.org/officeDocument/2006/relationships/font" Target="fonts/Raleway-italic.fntdata"/><Relationship Id="rId42" Type="http://schemas.openxmlformats.org/officeDocument/2006/relationships/slide" Target="slides/slide36.xml"/><Relationship Id="rId86" Type="http://schemas.openxmlformats.org/officeDocument/2006/relationships/font" Target="fonts/ProximaNova-bold.fntdata"/><Relationship Id="rId41" Type="http://schemas.openxmlformats.org/officeDocument/2006/relationships/slide" Target="slides/slide35.xml"/><Relationship Id="rId85" Type="http://schemas.openxmlformats.org/officeDocument/2006/relationships/font" Target="fonts/ProximaNova-regular.fntdata"/><Relationship Id="rId44" Type="http://schemas.openxmlformats.org/officeDocument/2006/relationships/slide" Target="slides/slide38.xml"/><Relationship Id="rId88" Type="http://schemas.openxmlformats.org/officeDocument/2006/relationships/font" Target="fonts/ProximaNova-boldItalic.fntdata"/><Relationship Id="rId43" Type="http://schemas.openxmlformats.org/officeDocument/2006/relationships/slide" Target="slides/slide37.xml"/><Relationship Id="rId87" Type="http://schemas.openxmlformats.org/officeDocument/2006/relationships/font" Target="fonts/ProximaNova-italic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Lato-regular.fntdata"/><Relationship Id="rId80" Type="http://schemas.openxmlformats.org/officeDocument/2006/relationships/slide" Target="slides/slide74.xml"/><Relationship Id="rId82" Type="http://schemas.openxmlformats.org/officeDocument/2006/relationships/font" Target="fonts/Raleway-bold.fntdata"/><Relationship Id="rId81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91" Type="http://schemas.openxmlformats.org/officeDocument/2006/relationships/font" Target="fonts/Lato-italic.fntdata"/><Relationship Id="rId90" Type="http://schemas.openxmlformats.org/officeDocument/2006/relationships/font" Target="fonts/Lato-bold.fntdata"/><Relationship Id="rId92" Type="http://schemas.openxmlformats.org/officeDocument/2006/relationships/font" Target="fonts/Lato-boldItalic.fntdata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91eaf527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91eaf527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8e1fe4f0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8e1fe4f0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8d9b983f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8d9b983f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8e1fe4f0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8e1fe4f0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8d9b983f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8d9b983f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8d9b983f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8d9b983f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8d9b983f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8d9b983f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8d9b983f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8d9b983f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8d9b983f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8d9b983f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fa791d79e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fa791d79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b325036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b325036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8e1fe4f0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8e1fe4f0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90fe0dd0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90fe0dd0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90fe0dd0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90fe0dd0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90fe0dd0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90fe0dd0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90fe0dd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90fe0dd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90fe0dd0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90fe0dd0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90fe0dd0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90fe0dd0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90fe0dd0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90fe0dd0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90fe0dd0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90fe0dd0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90fe0dd0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90fe0dd0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8e1fe4f0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8e1fe4f0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90fe0dd0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90fe0dd0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90fe0dd0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90fe0dd0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90fe0dd0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90fe0dd0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90fe0dd0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90fe0dd0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90fe0dd0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90fe0dd0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90fe0dd0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90fe0dd0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90fe0dd0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90fe0dd0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90fe0dd0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90fe0dd0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90fe0dd0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90fe0dd0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90fe0dd0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90fe0dd0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8d9b983f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8d9b983f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90fe0dd02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90fe0dd0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90fe0dd0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790fe0dd0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90fe0dd0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790fe0dd0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90fe0dd0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90fe0dd0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90fe0dd0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90fe0dd0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dc4468ed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dc4468ed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c4468eda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dc4468eda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90fe0dd0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90fe0dd0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790fe0dd02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790fe0dd02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790fe0dd02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790fe0dd02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8d9b983f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8d9b983f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90fe0dd02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90fe0dd02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790fe0dd02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790fe0dd02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790fe0dd02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790fe0dd0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791eaf527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791eaf527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90fe0dd02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90fe0dd0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90fe0dd02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90fe0dd02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90fe0dd02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90fe0dd0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790fe0dd02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790fe0dd02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791eaf527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791eaf527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da55801d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da55801d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8d9b983f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8d9b983f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791eaf527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791eaf527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791eaf527d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791eaf527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790fe0dd02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790fe0dd02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90fe0dd02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90fe0dd02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91eaf527d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791eaf527d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791eaf527d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791eaf527d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90fe0dd02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90fe0dd02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91eaf527d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791eaf527d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791eaf527d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791eaf527d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791eaf527d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791eaf527d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8d9b983f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8d9b983f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da55801d47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da55801d47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da55801d4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da55801d4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6fca6f40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6fca6f40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791eaf527d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791eaf527d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6db8f430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6db8f430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8d9b983f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8d9b983f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8e1fe4f0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8e1fe4f0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382025"/>
            <a:ext cx="7061752" cy="7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 b="21154" l="16742" r="0" t="0"/>
          <a:stretch/>
        </p:blipFill>
        <p:spPr>
          <a:xfrm>
            <a:off x="12000" y="3530950"/>
            <a:ext cx="3091400" cy="8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4">
            <a:alphaModFix/>
          </a:blip>
          <a:srcRect b="24828" l="32749" r="32824" t="27923"/>
          <a:stretch/>
        </p:blipFill>
        <p:spPr>
          <a:xfrm>
            <a:off x="7752125" y="4317550"/>
            <a:ext cx="1468075" cy="6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" name="Google Shape;73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p1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382025"/>
            <a:ext cx="7061752" cy="7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" name="Google Shape;21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382025"/>
            <a:ext cx="7061752" cy="7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" name="Google Shape;27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" name="Google Shape;28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" name="Google Shape;32;p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382025"/>
            <a:ext cx="7061752" cy="7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" name="Google Shape;35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" name="Google Shape;36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" name="Google Shape;37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" name="Google Shape;41;p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382025"/>
            <a:ext cx="7061752" cy="7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" name="Google Shape;45;p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382025"/>
            <a:ext cx="7061752" cy="7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" name="Google Shape;51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382025"/>
            <a:ext cx="7061752" cy="7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FF9900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" name="Google Shape;54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382025"/>
            <a:ext cx="7061752" cy="7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" name="Google Shape;5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382025"/>
            <a:ext cx="7061752" cy="7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" name="Google Shape;6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9" name="Google Shape;6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0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4382025"/>
            <a:ext cx="7061752" cy="7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Relationship Id="rId6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Relationship Id="rId4" Type="http://schemas.openxmlformats.org/officeDocument/2006/relationships/image" Target="../media/image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2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hyperlink" Target="mailto:ccla@doane.edu" TargetMode="External"/><Relationship Id="rId4" Type="http://schemas.openxmlformats.org/officeDocument/2006/relationships/hyperlink" Target="https://www.doane.edu/ccla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edu.gcfglobal.org/en/googlespreadsheets/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Sheets-The Basics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Helpful Shortcuts</a:t>
            </a:r>
            <a:endParaRPr/>
          </a:p>
        </p:txBody>
      </p:sp>
      <p:graphicFrame>
        <p:nvGraphicFramePr>
          <p:cNvPr id="168" name="Google Shape;168;p22"/>
          <p:cNvGraphicFramePr/>
          <p:nvPr/>
        </p:nvGraphicFramePr>
        <p:xfrm>
          <a:off x="2985125" y="123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{716AC055-63C9-4299-8E8F-367020119E7F}</a:tableStyleId>
              </a:tblPr>
              <a:tblGrid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ctrl+I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italicize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ctrl+B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bold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ctrl+U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underline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ctrl+C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copy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ctrl+X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ctrl+Z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undo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ctrl+V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paste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ctrl+F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find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/>
        </p:nvSpPr>
        <p:spPr>
          <a:xfrm>
            <a:off x="688975" y="836325"/>
            <a:ext cx="7892100" cy="3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Let’s get started making a spreadsheet!</a:t>
            </a:r>
            <a:endParaRPr b="1" sz="6000"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Click on A1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Type in “Book Inventory”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Hit enter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Fill in the next line with the following categories: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Title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Author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Total Number of Pages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5"/>
          <p:cNvPicPr preferRelativeResize="0"/>
          <p:nvPr/>
        </p:nvPicPr>
        <p:blipFill rotWithShape="1">
          <a:blip r:embed="rId3">
            <a:alphaModFix/>
          </a:blip>
          <a:srcRect b="5562" l="0" r="0" t="0"/>
          <a:stretch/>
        </p:blipFill>
        <p:spPr>
          <a:xfrm>
            <a:off x="260603" y="148590"/>
            <a:ext cx="8622793" cy="484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Notice- the words are bigger than the cell appears when you type “Total Number of Pages”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Let’s fix it!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Hover between the two column letters (the column the text is in and the next column) until it turns blue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	Click and drag to stretch the column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7"/>
          <p:cNvPicPr preferRelativeResize="0"/>
          <p:nvPr/>
        </p:nvPicPr>
        <p:blipFill rotWithShape="1">
          <a:blip r:embed="rId3">
            <a:alphaModFix/>
          </a:blip>
          <a:srcRect b="5562" l="0" r="0" t="0"/>
          <a:stretch/>
        </p:blipFill>
        <p:spPr>
          <a:xfrm>
            <a:off x="260603" y="148590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/>
          <p:nvPr/>
        </p:nvSpPr>
        <p:spPr>
          <a:xfrm>
            <a:off x="2341275" y="1412925"/>
            <a:ext cx="347100" cy="359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" name="Google Shape;199;p27"/>
          <p:cNvCxnSpPr>
            <a:endCxn id="198" idx="5"/>
          </p:cNvCxnSpPr>
          <p:nvPr/>
        </p:nvCxnSpPr>
        <p:spPr>
          <a:xfrm rot="10800000">
            <a:off x="2637543" y="1719692"/>
            <a:ext cx="1277700" cy="54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p27"/>
          <p:cNvSpPr txBox="1"/>
          <p:nvPr/>
        </p:nvSpPr>
        <p:spPr>
          <a:xfrm>
            <a:off x="3944950" y="2096425"/>
            <a:ext cx="12777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Hover, then click here and drag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2400250" y="575950"/>
            <a:ext cx="63216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clean it up and make it look better</a:t>
            </a:r>
            <a:endParaRPr/>
          </a:p>
        </p:txBody>
      </p:sp>
      <p:sp>
        <p:nvSpPr>
          <p:cNvPr id="207" name="Google Shape;207;p2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the top line all one cell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the cells in the first row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Click on the Format Tab (up at the top)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Click on Merge cells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Bold, Underline, Italicize as you prefer!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9"/>
          <p:cNvPicPr preferRelativeResize="0"/>
          <p:nvPr/>
        </p:nvPicPr>
        <p:blipFill rotWithShape="1">
          <a:blip r:embed="rId3">
            <a:alphaModFix/>
          </a:blip>
          <a:srcRect b="5303" l="0" r="0" t="0"/>
          <a:stretch/>
        </p:blipFill>
        <p:spPr>
          <a:xfrm>
            <a:off x="260603" y="148590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9"/>
          <p:cNvSpPr/>
          <p:nvPr/>
        </p:nvSpPr>
        <p:spPr>
          <a:xfrm>
            <a:off x="1821900" y="3247225"/>
            <a:ext cx="1413000" cy="198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9"/>
          <p:cNvSpPr/>
          <p:nvPr/>
        </p:nvSpPr>
        <p:spPr>
          <a:xfrm>
            <a:off x="5304625" y="1090650"/>
            <a:ext cx="272700" cy="223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" name="Google Shape;215;p29"/>
          <p:cNvCxnSpPr>
            <a:endCxn id="213" idx="3"/>
          </p:cNvCxnSpPr>
          <p:nvPr/>
        </p:nvCxnSpPr>
        <p:spPr>
          <a:xfrm flipH="1">
            <a:off x="3234900" y="3117175"/>
            <a:ext cx="681600" cy="22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29"/>
          <p:cNvSpPr txBox="1"/>
          <p:nvPr/>
        </p:nvSpPr>
        <p:spPr>
          <a:xfrm>
            <a:off x="3893550" y="2669750"/>
            <a:ext cx="10410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Click here to merge the cells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7" name="Google Shape;217;p29"/>
          <p:cNvCxnSpPr>
            <a:endCxn id="214" idx="2"/>
          </p:cNvCxnSpPr>
          <p:nvPr/>
        </p:nvCxnSpPr>
        <p:spPr>
          <a:xfrm rot="10800000">
            <a:off x="5440975" y="1313850"/>
            <a:ext cx="421500" cy="85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p29"/>
          <p:cNvSpPr txBox="1"/>
          <p:nvPr/>
        </p:nvSpPr>
        <p:spPr>
          <a:xfrm>
            <a:off x="5729700" y="2041325"/>
            <a:ext cx="12021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Click here to center the words in the cell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9" name="Google Shape;219;p29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Some Data to Add</a:t>
            </a:r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675" y="1157275"/>
            <a:ext cx="1322475" cy="20119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 txBox="1"/>
          <p:nvPr/>
        </p:nvSpPr>
        <p:spPr>
          <a:xfrm>
            <a:off x="1411813" y="3259600"/>
            <a:ext cx="18342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Great Gatsby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By F. Scott Fitzgerald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218 pages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4700" y="1157275"/>
            <a:ext cx="1322475" cy="202429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0"/>
          <p:cNvSpPr txBox="1"/>
          <p:nvPr/>
        </p:nvSpPr>
        <p:spPr>
          <a:xfrm>
            <a:off x="3322088" y="3259600"/>
            <a:ext cx="16077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Catch-22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By Joseph Heller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453  pages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3400" y="1157275"/>
            <a:ext cx="1154429" cy="20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 txBox="1"/>
          <p:nvPr/>
        </p:nvSpPr>
        <p:spPr>
          <a:xfrm>
            <a:off x="5086763" y="3259600"/>
            <a:ext cx="16077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1984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By George Orwell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328  pages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3500" y="1157275"/>
            <a:ext cx="1322475" cy="203676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0"/>
          <p:cNvSpPr txBox="1"/>
          <p:nvPr/>
        </p:nvSpPr>
        <p:spPr>
          <a:xfrm>
            <a:off x="6930850" y="3259600"/>
            <a:ext cx="17910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Midnight’s Children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By Salman Rushdie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446  pages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Analyze Data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Orientation</a:t>
            </a:r>
            <a:endParaRPr/>
          </a:p>
        </p:txBody>
      </p:sp>
      <p:sp>
        <p:nvSpPr>
          <p:cNvPr id="90" name="Google Shape;90;p1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of the sheet: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Title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Toolbar Menu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Saved Changes Notification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Collaboration Options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Shortcuts Toolbar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Formula Bar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Sheets Toolbar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Add Numbers</a:t>
            </a:r>
            <a:endParaRPr/>
          </a:p>
        </p:txBody>
      </p:sp>
      <p:sp>
        <p:nvSpPr>
          <p:cNvPr id="243" name="Google Shape;243;p3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the cell you want the total to be 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Type =SUM(</a:t>
            </a:r>
            <a:r>
              <a:rPr i="1" lang="en"/>
              <a:t>cell_name:cell_name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Press enter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***Let’s put the analysis off to the side***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3"/>
          <p:cNvPicPr preferRelativeResize="0"/>
          <p:nvPr/>
        </p:nvPicPr>
        <p:blipFill rotWithShape="1">
          <a:blip r:embed="rId3">
            <a:alphaModFix/>
          </a:blip>
          <a:srcRect b="5303" l="0" r="0" t="0"/>
          <a:stretch/>
        </p:blipFill>
        <p:spPr>
          <a:xfrm>
            <a:off x="260603" y="148590"/>
            <a:ext cx="8622793" cy="484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3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 rotWithShape="1">
          <a:blip r:embed="rId3">
            <a:alphaModFix/>
          </a:blip>
          <a:srcRect b="5303" l="0" r="0" t="0"/>
          <a:stretch/>
        </p:blipFill>
        <p:spPr>
          <a:xfrm>
            <a:off x="260603" y="148590"/>
            <a:ext cx="8622793" cy="484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About the SUM Function</a:t>
            </a:r>
            <a:endParaRPr/>
          </a:p>
        </p:txBody>
      </p:sp>
      <p:sp>
        <p:nvSpPr>
          <p:cNvPr id="261" name="Google Shape;261;p3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=SUM(D38:D41)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Means “sum the values in cell D38 through cell D41 (cells D 38, D39, D40, D41)”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=SUM(D48,G48:G51,100)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Means “sum the value in D48, the values in cell G48 through G51, and 100”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Numbers Over a Certain Number</a:t>
            </a:r>
            <a:endParaRPr/>
          </a:p>
        </p:txBody>
      </p:sp>
      <p:sp>
        <p:nvSpPr>
          <p:cNvPr id="267" name="Google Shape;267;p3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the cell you want the total to be 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Type =SUMIF(</a:t>
            </a:r>
            <a:r>
              <a:rPr i="1" lang="en"/>
              <a:t>cell_name:cell_name, “&gt;50”)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Press enter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7"/>
          <p:cNvPicPr preferRelativeResize="0"/>
          <p:nvPr/>
        </p:nvPicPr>
        <p:blipFill rotWithShape="1">
          <a:blip r:embed="rId3">
            <a:alphaModFix/>
          </a:blip>
          <a:srcRect b="5303" l="0" r="0" t="0"/>
          <a:stretch/>
        </p:blipFill>
        <p:spPr>
          <a:xfrm>
            <a:off x="260603" y="148590"/>
            <a:ext cx="8622793" cy="484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7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8"/>
          <p:cNvPicPr preferRelativeResize="0"/>
          <p:nvPr/>
        </p:nvPicPr>
        <p:blipFill rotWithShape="1">
          <a:blip r:embed="rId3">
            <a:alphaModFix/>
          </a:blip>
          <a:srcRect b="5303" l="0" r="0" t="0"/>
          <a:stretch/>
        </p:blipFill>
        <p:spPr>
          <a:xfrm>
            <a:off x="260276" y="146400"/>
            <a:ext cx="8623449" cy="48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8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About the SUMIF Function</a:t>
            </a:r>
            <a:endParaRPr/>
          </a:p>
        </p:txBody>
      </p:sp>
      <p:sp>
        <p:nvSpPr>
          <p:cNvPr id="285" name="Google Shape;285;p3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=SUMIF(D73:D77, “&gt;50”)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Means “look through cells D73 to D77, and if the value in the cell is greater than 50, sum it”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 Functions</a:t>
            </a:r>
            <a:endParaRPr/>
          </a:p>
        </p:txBody>
      </p:sp>
      <p:sp>
        <p:nvSpPr>
          <p:cNvPr id="291" name="Google Shape;291;p4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Adding cells is the cells is the only one with a specific function</a:t>
            </a:r>
            <a:endParaRPr/>
          </a:p>
        </p:txBody>
      </p:sp>
      <p:graphicFrame>
        <p:nvGraphicFramePr>
          <p:cNvPr id="292" name="Google Shape;292;p40"/>
          <p:cNvGraphicFramePr/>
          <p:nvPr/>
        </p:nvGraphicFramePr>
        <p:xfrm>
          <a:off x="3071875" y="231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{716AC055-63C9-4299-8E8F-367020119E7F}</a:tableStyleId>
              </a:tblPr>
              <a:tblGrid>
                <a:gridCol w="1221075"/>
                <a:gridCol w="3074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Subtract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=</a:t>
                      </a:r>
                      <a:r>
                        <a:rPr b="1" i="1" lang="en"/>
                        <a:t>cell_name</a:t>
                      </a:r>
                      <a:r>
                        <a:rPr b="1" lang="en"/>
                        <a:t>-</a:t>
                      </a:r>
                      <a:r>
                        <a:rPr b="1" i="1" lang="en"/>
                        <a:t>cell_name</a:t>
                      </a:r>
                      <a:endParaRPr b="1" i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Multiply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46524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=</a:t>
                      </a:r>
                      <a:r>
                        <a:rPr b="1" i="1" lang="en"/>
                        <a:t>cell_name</a:t>
                      </a:r>
                      <a:r>
                        <a:rPr b="1" lang="en"/>
                        <a:t>*</a:t>
                      </a:r>
                      <a:r>
                        <a:rPr b="1" i="1" lang="en"/>
                        <a:t>cell_name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Divide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46524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/>
                        <a:t>=</a:t>
                      </a:r>
                      <a:r>
                        <a:rPr b="1" i="1" lang="en"/>
                        <a:t>cell_name</a:t>
                      </a:r>
                      <a:r>
                        <a:rPr b="1" lang="en"/>
                        <a:t>/</a:t>
                      </a:r>
                      <a:r>
                        <a:rPr b="1" i="1" lang="en"/>
                        <a:t>cell_name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Useful Functions</a:t>
            </a:r>
            <a:endParaRPr/>
          </a:p>
        </p:txBody>
      </p:sp>
      <p:graphicFrame>
        <p:nvGraphicFramePr>
          <p:cNvPr id="298" name="Google Shape;298;p41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{716AC055-63C9-4299-8E8F-367020119E7F}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rgbClr val="000000"/>
                          </a:solidFill>
                        </a:rPr>
                        <a:t>=AVERAGE(</a:t>
                      </a:r>
                      <a:r>
                        <a:rPr b="1" i="1" lang="en" sz="1100">
                          <a:solidFill>
                            <a:srgbClr val="000000"/>
                          </a:solidFill>
                        </a:rPr>
                        <a:t>cell_name</a:t>
                      </a:r>
                      <a:r>
                        <a:rPr b="1" lang="en" sz="110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b="1" i="1" lang="en" sz="1100">
                          <a:solidFill>
                            <a:srgbClr val="000000"/>
                          </a:solidFill>
                        </a:rPr>
                        <a:t>cell_name</a:t>
                      </a:r>
                      <a:r>
                        <a:rPr b="1" lang="en" sz="110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b="1" i="1" lang="en" sz="1100">
                          <a:solidFill>
                            <a:srgbClr val="000000"/>
                          </a:solidFill>
                        </a:rPr>
                        <a:t>cell_name</a:t>
                      </a:r>
                      <a:r>
                        <a:rPr b="1" lang="en" sz="1100">
                          <a:solidFill>
                            <a:srgbClr val="000000"/>
                          </a:solidFill>
                        </a:rPr>
                        <a:t>,...)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rgbClr val="000000"/>
                          </a:solidFill>
                        </a:rPr>
                        <a:t>=IF(</a:t>
                      </a:r>
                      <a:r>
                        <a:rPr b="1" i="1" lang="en" sz="1100">
                          <a:solidFill>
                            <a:srgbClr val="000000"/>
                          </a:solidFill>
                        </a:rPr>
                        <a:t>logical_test</a:t>
                      </a:r>
                      <a:r>
                        <a:rPr b="1" lang="en" sz="1100">
                          <a:solidFill>
                            <a:srgbClr val="000000"/>
                          </a:solidFill>
                        </a:rPr>
                        <a:t>, [</a:t>
                      </a:r>
                      <a:r>
                        <a:rPr b="1" i="1" lang="en" sz="1100">
                          <a:solidFill>
                            <a:srgbClr val="000000"/>
                          </a:solidFill>
                        </a:rPr>
                        <a:t>value_if_true</a:t>
                      </a:r>
                      <a:r>
                        <a:rPr b="1" lang="en" sz="1100">
                          <a:solidFill>
                            <a:srgbClr val="000000"/>
                          </a:solidFill>
                        </a:rPr>
                        <a:t>], [</a:t>
                      </a:r>
                      <a:r>
                        <a:rPr b="1" i="1" lang="en" sz="1100">
                          <a:solidFill>
                            <a:srgbClr val="000000"/>
                          </a:solidFill>
                        </a:rPr>
                        <a:t>value_if_false</a:t>
                      </a:r>
                      <a:r>
                        <a:rPr b="1" lang="en" sz="1100">
                          <a:solidFill>
                            <a:srgbClr val="000000"/>
                          </a:solidFill>
                        </a:rPr>
                        <a:t>])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rgbClr val="000000"/>
                          </a:solidFill>
                        </a:rPr>
                        <a:t>=COUNT(</a:t>
                      </a:r>
                      <a:r>
                        <a:rPr b="1" i="1" lang="en" sz="1100">
                          <a:solidFill>
                            <a:srgbClr val="000000"/>
                          </a:solidFill>
                        </a:rPr>
                        <a:t>cell_name</a:t>
                      </a:r>
                      <a:r>
                        <a:rPr b="1" lang="en" sz="1100">
                          <a:solidFill>
                            <a:srgbClr val="000000"/>
                          </a:solidFill>
                        </a:rPr>
                        <a:t>:</a:t>
                      </a:r>
                      <a:r>
                        <a:rPr b="1" i="1" lang="en" sz="1100">
                          <a:solidFill>
                            <a:srgbClr val="000000"/>
                          </a:solidFill>
                        </a:rPr>
                        <a:t>cell_name</a:t>
                      </a:r>
                      <a:r>
                        <a:rPr b="1" lang="en" sz="1100">
                          <a:solidFill>
                            <a:srgbClr val="000000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rgbClr val="000000"/>
                          </a:solidFill>
                        </a:rPr>
                        <a:t>=MAX(</a:t>
                      </a:r>
                      <a:r>
                        <a:rPr b="1" i="1" lang="en" sz="1100">
                          <a:solidFill>
                            <a:srgbClr val="000000"/>
                          </a:solidFill>
                        </a:rPr>
                        <a:t>cell_name</a:t>
                      </a:r>
                      <a:r>
                        <a:rPr b="1" lang="en" sz="1100">
                          <a:solidFill>
                            <a:srgbClr val="000000"/>
                          </a:solidFill>
                        </a:rPr>
                        <a:t>:</a:t>
                      </a:r>
                      <a:r>
                        <a:rPr b="1" i="1" lang="en" sz="1100">
                          <a:solidFill>
                            <a:srgbClr val="000000"/>
                          </a:solidFill>
                        </a:rPr>
                        <a:t>cell_name</a:t>
                      </a:r>
                      <a:r>
                        <a:rPr b="1" lang="en" sz="1100">
                          <a:solidFill>
                            <a:srgbClr val="000000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rgbClr val="000000"/>
                          </a:solidFill>
                        </a:rPr>
                        <a:t>=MIN(</a:t>
                      </a:r>
                      <a:r>
                        <a:rPr b="1" i="1" lang="en" sz="1100">
                          <a:solidFill>
                            <a:srgbClr val="000000"/>
                          </a:solidFill>
                        </a:rPr>
                        <a:t>cell_name</a:t>
                      </a:r>
                      <a:r>
                        <a:rPr b="1" lang="en" sz="1100">
                          <a:solidFill>
                            <a:srgbClr val="000000"/>
                          </a:solidFill>
                        </a:rPr>
                        <a:t>:</a:t>
                      </a:r>
                      <a:r>
                        <a:rPr b="1" i="1" lang="en" sz="1100">
                          <a:solidFill>
                            <a:srgbClr val="000000"/>
                          </a:solidFill>
                        </a:rPr>
                        <a:t>cell_name</a:t>
                      </a:r>
                      <a:r>
                        <a:rPr b="1" lang="en" sz="1100">
                          <a:solidFill>
                            <a:srgbClr val="000000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 rotWithShape="1">
          <a:blip r:embed="rId3">
            <a:alphaModFix/>
          </a:blip>
          <a:srcRect b="5562" l="0" r="0" t="0"/>
          <a:stretch/>
        </p:blipFill>
        <p:spPr>
          <a:xfrm>
            <a:off x="260603" y="148590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/>
          <p:nvPr/>
        </p:nvSpPr>
        <p:spPr>
          <a:xfrm>
            <a:off x="725050" y="682600"/>
            <a:ext cx="1181700" cy="16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667350" y="881801"/>
            <a:ext cx="2875500" cy="16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" name="Google Shape;98;p15"/>
          <p:cNvCxnSpPr/>
          <p:nvPr/>
        </p:nvCxnSpPr>
        <p:spPr>
          <a:xfrm flipH="1">
            <a:off x="5100150" y="881800"/>
            <a:ext cx="576300" cy="9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15"/>
          <p:cNvSpPr/>
          <p:nvPr/>
        </p:nvSpPr>
        <p:spPr>
          <a:xfrm>
            <a:off x="7504725" y="688000"/>
            <a:ext cx="1239300" cy="322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391550" y="1078150"/>
            <a:ext cx="7069500" cy="198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" name="Google Shape;101;p15"/>
          <p:cNvCxnSpPr/>
          <p:nvPr/>
        </p:nvCxnSpPr>
        <p:spPr>
          <a:xfrm rot="10800000">
            <a:off x="1654500" y="1431475"/>
            <a:ext cx="204600" cy="45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p15"/>
          <p:cNvCxnSpPr/>
          <p:nvPr/>
        </p:nvCxnSpPr>
        <p:spPr>
          <a:xfrm flipH="1">
            <a:off x="2416900" y="3966075"/>
            <a:ext cx="879900" cy="79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5"/>
          <p:cNvCxnSpPr>
            <a:endCxn id="96" idx="3"/>
          </p:cNvCxnSpPr>
          <p:nvPr/>
        </p:nvCxnSpPr>
        <p:spPr>
          <a:xfrm rot="10800000">
            <a:off x="1906750" y="762700"/>
            <a:ext cx="780900" cy="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5"/>
          <p:cNvCxnSpPr>
            <a:endCxn id="97" idx="3"/>
          </p:cNvCxnSpPr>
          <p:nvPr/>
        </p:nvCxnSpPr>
        <p:spPr>
          <a:xfrm flipH="1">
            <a:off x="3542850" y="788501"/>
            <a:ext cx="297300" cy="17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p15"/>
          <p:cNvCxnSpPr/>
          <p:nvPr/>
        </p:nvCxnSpPr>
        <p:spPr>
          <a:xfrm flipH="1" rot="10800000">
            <a:off x="6544025" y="1276425"/>
            <a:ext cx="371700" cy="53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" name="Google Shape;106;p15"/>
          <p:cNvSpPr txBox="1"/>
          <p:nvPr/>
        </p:nvSpPr>
        <p:spPr>
          <a:xfrm>
            <a:off x="2614800" y="520600"/>
            <a:ext cx="5436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Title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3771450" y="584350"/>
            <a:ext cx="13137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Toolbar menu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5610800" y="522325"/>
            <a:ext cx="1512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Saved Changes Notification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9" name="Google Shape;109;p15"/>
          <p:cNvCxnSpPr>
            <a:endCxn id="99" idx="2"/>
          </p:cNvCxnSpPr>
          <p:nvPr/>
        </p:nvCxnSpPr>
        <p:spPr>
          <a:xfrm rot="10800000">
            <a:off x="8124375" y="1010200"/>
            <a:ext cx="216900" cy="7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" name="Google Shape;110;p15"/>
          <p:cNvSpPr txBox="1"/>
          <p:nvPr/>
        </p:nvSpPr>
        <p:spPr>
          <a:xfrm>
            <a:off x="7660225" y="1543750"/>
            <a:ext cx="13137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Collaboration Tools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6159800" y="1657125"/>
            <a:ext cx="10410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Shortcuts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Toolbar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3234150" y="3731500"/>
            <a:ext cx="14454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Sheets Toolbar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1636000" y="1754425"/>
            <a:ext cx="11568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Formula Bar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Function</a:t>
            </a:r>
            <a:endParaRPr/>
          </a:p>
        </p:txBody>
      </p:sp>
      <p:sp>
        <p:nvSpPr>
          <p:cNvPr id="304" name="Google Shape;304;p4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to find the average of a range of cells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the cell you want the total to be 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Type =AVERAGE(</a:t>
            </a:r>
            <a:r>
              <a:rPr i="1" lang="en"/>
              <a:t>cell_name,cell_name,cell_name,...</a:t>
            </a:r>
            <a:r>
              <a:rPr lang="en"/>
              <a:t>) or =AVERAGE(</a:t>
            </a:r>
            <a:r>
              <a:rPr i="1" lang="en"/>
              <a:t>cell_name:cell_name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Press enter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3"/>
          <p:cNvPicPr preferRelativeResize="0"/>
          <p:nvPr/>
        </p:nvPicPr>
        <p:blipFill rotWithShape="1">
          <a:blip r:embed="rId3">
            <a:alphaModFix/>
          </a:blip>
          <a:srcRect b="5562" l="0" r="0" t="0"/>
          <a:stretch/>
        </p:blipFill>
        <p:spPr>
          <a:xfrm>
            <a:off x="260603" y="149888"/>
            <a:ext cx="8622793" cy="484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3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4"/>
          <p:cNvPicPr preferRelativeResize="0"/>
          <p:nvPr/>
        </p:nvPicPr>
        <p:blipFill rotWithShape="1">
          <a:blip r:embed="rId3">
            <a:alphaModFix/>
          </a:blip>
          <a:srcRect b="7732" l="0" r="1429" t="0"/>
          <a:stretch/>
        </p:blipFill>
        <p:spPr>
          <a:xfrm>
            <a:off x="260603" y="148590"/>
            <a:ext cx="8622793" cy="484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4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Function</a:t>
            </a:r>
            <a:endParaRPr/>
          </a:p>
        </p:txBody>
      </p:sp>
      <p:sp>
        <p:nvSpPr>
          <p:cNvPr id="322" name="Google Shape;322;p4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to test relationships between two cells or to check if a cell has a certain number in it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the cell you want the total to be 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Type =IF(</a:t>
            </a:r>
            <a:r>
              <a:rPr i="1" lang="en"/>
              <a:t>logical_test, </a:t>
            </a:r>
            <a:r>
              <a:rPr lang="en"/>
              <a:t>[</a:t>
            </a:r>
            <a:r>
              <a:rPr i="1" lang="en"/>
              <a:t>value_if_true</a:t>
            </a:r>
            <a:r>
              <a:rPr lang="en"/>
              <a:t>], [</a:t>
            </a:r>
            <a:r>
              <a:rPr i="1" lang="en"/>
              <a:t>values_if_false</a:t>
            </a:r>
            <a:r>
              <a:rPr lang="en"/>
              <a:t>])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Press enter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Example: =IF(C3&lt;C4, “TRUE”, “FALSE”)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6"/>
          <p:cNvPicPr preferRelativeResize="0"/>
          <p:nvPr/>
        </p:nvPicPr>
        <p:blipFill rotWithShape="1">
          <a:blip r:embed="rId3">
            <a:alphaModFix/>
          </a:blip>
          <a:srcRect b="5303" l="0" r="0" t="0"/>
          <a:stretch/>
        </p:blipFill>
        <p:spPr>
          <a:xfrm>
            <a:off x="260603" y="148590"/>
            <a:ext cx="8622793" cy="484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6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47"/>
          <p:cNvPicPr preferRelativeResize="0"/>
          <p:nvPr/>
        </p:nvPicPr>
        <p:blipFill rotWithShape="1">
          <a:blip r:embed="rId3">
            <a:alphaModFix/>
          </a:blip>
          <a:srcRect b="5562" l="0" r="0" t="0"/>
          <a:stretch/>
        </p:blipFill>
        <p:spPr>
          <a:xfrm>
            <a:off x="260603" y="148590"/>
            <a:ext cx="8622793" cy="484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7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Function</a:t>
            </a:r>
            <a:endParaRPr/>
          </a:p>
        </p:txBody>
      </p:sp>
      <p:sp>
        <p:nvSpPr>
          <p:cNvPr id="340" name="Google Shape;340;p4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to count how many data points are in a range of cells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works for numerical data points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the cell you want the total to be 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Type =COUNT(</a:t>
            </a:r>
            <a:r>
              <a:rPr i="1" lang="en"/>
              <a:t>cell_name:cell_name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Press enter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9"/>
          <p:cNvPicPr preferRelativeResize="0"/>
          <p:nvPr/>
        </p:nvPicPr>
        <p:blipFill rotWithShape="1">
          <a:blip r:embed="rId3">
            <a:alphaModFix/>
          </a:blip>
          <a:srcRect b="5562" l="0" r="0" t="0"/>
          <a:stretch/>
        </p:blipFill>
        <p:spPr>
          <a:xfrm>
            <a:off x="260603" y="148590"/>
            <a:ext cx="8622793" cy="484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9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0"/>
          <p:cNvPicPr preferRelativeResize="0"/>
          <p:nvPr/>
        </p:nvPicPr>
        <p:blipFill rotWithShape="1">
          <a:blip r:embed="rId3">
            <a:alphaModFix/>
          </a:blip>
          <a:srcRect b="5562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0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Function</a:t>
            </a:r>
            <a:endParaRPr/>
          </a:p>
        </p:txBody>
      </p:sp>
      <p:sp>
        <p:nvSpPr>
          <p:cNvPr id="358" name="Google Shape;358;p5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to find the largest number in a range of cells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the cell you want the total to be 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Type =MAX(</a:t>
            </a:r>
            <a:r>
              <a:rPr i="1" lang="en"/>
              <a:t>cell_name:cell_name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Press enter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Columns and rows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Both are infinite in number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cell has a name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Named by column and row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Range-group of cells next to each other that are grouped together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Name a range by saying the upper left cell through the lower right cell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writing, through = ‘:’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Sheets add up to form a workbook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2"/>
          <p:cNvPicPr preferRelativeResize="0"/>
          <p:nvPr/>
        </p:nvPicPr>
        <p:blipFill rotWithShape="1">
          <a:blip r:embed="rId3">
            <a:alphaModFix/>
          </a:blip>
          <a:srcRect b="5562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2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3"/>
          <p:cNvPicPr preferRelativeResize="0"/>
          <p:nvPr/>
        </p:nvPicPr>
        <p:blipFill rotWithShape="1">
          <a:blip r:embed="rId3">
            <a:alphaModFix/>
          </a:blip>
          <a:srcRect b="5303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3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 Function</a:t>
            </a:r>
            <a:endParaRPr/>
          </a:p>
        </p:txBody>
      </p:sp>
      <p:sp>
        <p:nvSpPr>
          <p:cNvPr id="376" name="Google Shape;376;p5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to find the smallest number in a range of cells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the cell you want the total to be 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Type =MIN(</a:t>
            </a:r>
            <a:r>
              <a:rPr i="1" lang="en"/>
              <a:t>cell_name:cell_name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Press enter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5"/>
          <p:cNvPicPr preferRelativeResize="0"/>
          <p:nvPr/>
        </p:nvPicPr>
        <p:blipFill rotWithShape="1">
          <a:blip r:embed="rId3">
            <a:alphaModFix/>
          </a:blip>
          <a:srcRect b="5303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5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56"/>
          <p:cNvPicPr preferRelativeResize="0"/>
          <p:nvPr/>
        </p:nvPicPr>
        <p:blipFill rotWithShape="1">
          <a:blip r:embed="rId3">
            <a:alphaModFix/>
          </a:blip>
          <a:srcRect b="5303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6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Calculate Standard Deviation</a:t>
            </a:r>
            <a:endParaRPr/>
          </a:p>
        </p:txBody>
      </p:sp>
      <p:sp>
        <p:nvSpPr>
          <p:cNvPr id="394" name="Google Shape;394;p5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the cell you want the standard deviation 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Look at the data and decide which to use: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There are other versions that you can find to fit the data you have</a:t>
            </a:r>
            <a:endParaRPr/>
          </a:p>
        </p:txBody>
      </p:sp>
      <p:sp>
        <p:nvSpPr>
          <p:cNvPr id="395" name="Google Shape;395;p57"/>
          <p:cNvSpPr txBox="1"/>
          <p:nvPr/>
        </p:nvSpPr>
        <p:spPr>
          <a:xfrm>
            <a:off x="2627525" y="2404650"/>
            <a:ext cx="3011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If your data has cells with text that needs to be ignored: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Type </a:t>
            </a:r>
            <a:r>
              <a:rPr b="1" lang="en" sz="1600">
                <a:latin typeface="Lato"/>
                <a:ea typeface="Lato"/>
                <a:cs typeface="Lato"/>
                <a:sym typeface="Lato"/>
              </a:rPr>
              <a:t>=STDEVPA(</a:t>
            </a:r>
            <a:r>
              <a:rPr b="1" i="1" lang="en" sz="1600">
                <a:latin typeface="Lato"/>
                <a:ea typeface="Lato"/>
                <a:cs typeface="Lato"/>
                <a:sym typeface="Lato"/>
              </a:rPr>
              <a:t>cell_name</a:t>
            </a:r>
            <a:r>
              <a:rPr b="1" lang="en" sz="1600">
                <a:latin typeface="Lato"/>
                <a:ea typeface="Lato"/>
                <a:cs typeface="Lato"/>
                <a:sym typeface="Lato"/>
              </a:rPr>
              <a:t>:</a:t>
            </a:r>
            <a:r>
              <a:rPr b="1" i="1" lang="en" sz="1600">
                <a:latin typeface="Lato"/>
                <a:ea typeface="Lato"/>
                <a:cs typeface="Lato"/>
                <a:sym typeface="Lato"/>
              </a:rPr>
              <a:t>cell_name</a:t>
            </a:r>
            <a:endParaRPr b="1" i="1"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57"/>
          <p:cNvSpPr txBox="1"/>
          <p:nvPr/>
        </p:nvSpPr>
        <p:spPr>
          <a:xfrm>
            <a:off x="5710250" y="2404650"/>
            <a:ext cx="3011700" cy="16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If your data has cells with only numbers: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Type </a:t>
            </a:r>
            <a:r>
              <a:rPr b="1" lang="en" sz="1600">
                <a:latin typeface="Lato"/>
                <a:ea typeface="Lato"/>
                <a:cs typeface="Lato"/>
                <a:sym typeface="Lato"/>
              </a:rPr>
              <a:t>=STDEV(</a:t>
            </a:r>
            <a:r>
              <a:rPr b="1" i="1" lang="en" sz="1600">
                <a:latin typeface="Lato"/>
                <a:ea typeface="Lato"/>
                <a:cs typeface="Lato"/>
                <a:sym typeface="Lato"/>
              </a:rPr>
              <a:t>cell_name</a:t>
            </a:r>
            <a:r>
              <a:rPr b="1" lang="en" sz="1600">
                <a:latin typeface="Lato"/>
                <a:ea typeface="Lato"/>
                <a:cs typeface="Lato"/>
                <a:sym typeface="Lato"/>
              </a:rPr>
              <a:t>:</a:t>
            </a:r>
            <a:r>
              <a:rPr b="1" i="1" lang="en" sz="1600">
                <a:latin typeface="Lato"/>
                <a:ea typeface="Lato"/>
                <a:cs typeface="Lato"/>
                <a:sym typeface="Lato"/>
              </a:rPr>
              <a:t>cell_name</a:t>
            </a:r>
            <a:endParaRPr b="1" i="1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Calculate Standard Error</a:t>
            </a:r>
            <a:endParaRPr/>
          </a:p>
        </p:txBody>
      </p:sp>
      <p:sp>
        <p:nvSpPr>
          <p:cNvPr id="402" name="Google Shape;402;p5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no built in function to calculate for this, but you can build the formula like as follows: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/>
              <a:t>=STDEV.S(</a:t>
            </a:r>
            <a:r>
              <a:rPr b="1" i="1" lang="en" sz="1600"/>
              <a:t>cell_name</a:t>
            </a:r>
            <a:r>
              <a:rPr b="1" lang="en" sz="1600"/>
              <a:t>:</a:t>
            </a:r>
            <a:r>
              <a:rPr b="1" i="1" lang="en" sz="1600"/>
              <a:t>cell_name</a:t>
            </a:r>
            <a:r>
              <a:rPr b="1" lang="en" sz="1600"/>
              <a:t>)/SQRT(COUNT(</a:t>
            </a:r>
            <a:r>
              <a:rPr b="1" i="1" lang="en" sz="1600"/>
              <a:t>cell_name</a:t>
            </a:r>
            <a:r>
              <a:rPr b="1" lang="en" sz="1600"/>
              <a:t>:</a:t>
            </a:r>
            <a:r>
              <a:rPr b="1" i="1" lang="en" sz="1600"/>
              <a:t>cell_name</a:t>
            </a:r>
            <a:r>
              <a:rPr b="1" lang="en" sz="1600"/>
              <a:t>))</a:t>
            </a:r>
            <a:endParaRPr b="1"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 in Cells Automatically</a:t>
            </a:r>
            <a:endParaRPr/>
          </a:p>
        </p:txBody>
      </p:sp>
      <p:sp>
        <p:nvSpPr>
          <p:cNvPr id="408" name="Google Shape;408;p59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 down: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Rest cursor on the lower-right corner of the cell until it becomes a cross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Click the cross and drag down the cells you want it to fill</a:t>
            </a:r>
            <a:endParaRPr/>
          </a:p>
        </p:txBody>
      </p:sp>
      <p:sp>
        <p:nvSpPr>
          <p:cNvPr id="409" name="Google Shape;409;p59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 right: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Rest cursor on the lower-right corner of the cell until it becomes a cross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Click the cross and drag down the cells you want it to fill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Here’s Some More Data</a:t>
            </a:r>
            <a:endParaRPr/>
          </a:p>
        </p:txBody>
      </p:sp>
      <p:pic>
        <p:nvPicPr>
          <p:cNvPr id="415" name="Google Shape;41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825" y="1211350"/>
            <a:ext cx="1266025" cy="193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0713" y="1211338"/>
            <a:ext cx="1266025" cy="1931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625" y="1136975"/>
            <a:ext cx="1266025" cy="1931506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0"/>
          <p:cNvSpPr txBox="1"/>
          <p:nvPr/>
        </p:nvSpPr>
        <p:spPr>
          <a:xfrm>
            <a:off x="1997463" y="3284400"/>
            <a:ext cx="18468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 Dark Inheritance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By Chris d’Lacy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304 pages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p60"/>
          <p:cNvSpPr txBox="1"/>
          <p:nvPr/>
        </p:nvSpPr>
        <p:spPr>
          <a:xfrm>
            <a:off x="3940338" y="3284400"/>
            <a:ext cx="18468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Alexander’s Army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By Chris d’Lacy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304 pages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60"/>
          <p:cNvSpPr txBox="1"/>
          <p:nvPr/>
        </p:nvSpPr>
        <p:spPr>
          <a:xfrm>
            <a:off x="5821225" y="3284400"/>
            <a:ext cx="1846800" cy="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 Crown of Dragons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By Chris d’Lacy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352 pages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1"/>
          <p:cNvSpPr txBox="1"/>
          <p:nvPr>
            <p:ph idx="1" type="body"/>
          </p:nvPr>
        </p:nvSpPr>
        <p:spPr>
          <a:xfrm>
            <a:off x="2410112" y="11385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Notice: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All three have the same author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Let’s use automatic filling to input the author for these books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 rotWithShape="1">
          <a:blip r:embed="rId3">
            <a:alphaModFix/>
          </a:blip>
          <a:srcRect b="5562" l="0" r="0" t="0"/>
          <a:stretch/>
        </p:blipFill>
        <p:spPr>
          <a:xfrm>
            <a:off x="260603" y="148590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/>
          <p:nvPr/>
        </p:nvSpPr>
        <p:spPr>
          <a:xfrm>
            <a:off x="557575" y="1647100"/>
            <a:ext cx="613800" cy="13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" name="Google Shape;127;p17"/>
          <p:cNvCxnSpPr>
            <a:endCxn id="126" idx="3"/>
          </p:cNvCxnSpPr>
          <p:nvPr/>
        </p:nvCxnSpPr>
        <p:spPr>
          <a:xfrm rot="10800000">
            <a:off x="1171375" y="1714300"/>
            <a:ext cx="322200" cy="39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17"/>
          <p:cNvSpPr txBox="1"/>
          <p:nvPr/>
        </p:nvSpPr>
        <p:spPr>
          <a:xfrm>
            <a:off x="1356450" y="1951000"/>
            <a:ext cx="904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Cell A1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9" name="Google Shape;129;p17"/>
          <p:cNvCxnSpPr/>
          <p:nvPr/>
        </p:nvCxnSpPr>
        <p:spPr>
          <a:xfrm flipH="1">
            <a:off x="594750" y="3086100"/>
            <a:ext cx="929700" cy="7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Google Shape;130;p17"/>
          <p:cNvSpPr txBox="1"/>
          <p:nvPr/>
        </p:nvSpPr>
        <p:spPr>
          <a:xfrm>
            <a:off x="1460650" y="2898350"/>
            <a:ext cx="7560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Row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1" name="Google Shape;131;p17"/>
          <p:cNvCxnSpPr/>
          <p:nvPr/>
        </p:nvCxnSpPr>
        <p:spPr>
          <a:xfrm rot="10800000">
            <a:off x="4015525" y="1623450"/>
            <a:ext cx="24900" cy="7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17"/>
          <p:cNvSpPr txBox="1"/>
          <p:nvPr/>
        </p:nvSpPr>
        <p:spPr>
          <a:xfrm>
            <a:off x="3693400" y="2227250"/>
            <a:ext cx="9048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Column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4994775" y="2060000"/>
            <a:ext cx="1289100" cy="69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17"/>
          <p:cNvCxnSpPr/>
          <p:nvPr/>
        </p:nvCxnSpPr>
        <p:spPr>
          <a:xfrm rot="10800000">
            <a:off x="5911900" y="2491175"/>
            <a:ext cx="235500" cy="6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17"/>
          <p:cNvSpPr txBox="1"/>
          <p:nvPr/>
        </p:nvSpPr>
        <p:spPr>
          <a:xfrm>
            <a:off x="5924325" y="3098500"/>
            <a:ext cx="12891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Range of cells- H4:I8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2"/>
          <p:cNvPicPr preferRelativeResize="0"/>
          <p:nvPr/>
        </p:nvPicPr>
        <p:blipFill rotWithShape="1">
          <a:blip r:embed="rId3">
            <a:alphaModFix/>
          </a:blip>
          <a:srcRect b="5562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2"/>
          <p:cNvSpPr/>
          <p:nvPr/>
        </p:nvSpPr>
        <p:spPr>
          <a:xfrm>
            <a:off x="1958250" y="2571750"/>
            <a:ext cx="136200" cy="1116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2" name="Google Shape;432;p62"/>
          <p:cNvCxnSpPr>
            <a:endCxn id="431" idx="3"/>
          </p:cNvCxnSpPr>
          <p:nvPr/>
        </p:nvCxnSpPr>
        <p:spPr>
          <a:xfrm flipH="1" rot="10800000">
            <a:off x="1958396" y="2667007"/>
            <a:ext cx="19800" cy="24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3" name="Google Shape;433;p62"/>
          <p:cNvSpPr txBox="1"/>
          <p:nvPr/>
        </p:nvSpPr>
        <p:spPr>
          <a:xfrm>
            <a:off x="1648400" y="2783125"/>
            <a:ext cx="13881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Hover, then click and drag down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4" name="Google Shape;434;p62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filling cells automatically be used for?</a:t>
            </a:r>
            <a:endParaRPr/>
          </a:p>
        </p:txBody>
      </p:sp>
      <p:sp>
        <p:nvSpPr>
          <p:cNvPr id="440" name="Google Shape;440;p63"/>
          <p:cNvSpPr txBox="1"/>
          <p:nvPr>
            <p:ph idx="1" type="body"/>
          </p:nvPr>
        </p:nvSpPr>
        <p:spPr>
          <a:xfrm>
            <a:off x="2410112" y="15195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can be used for many things: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Filling in patterns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Numbers, or letters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AutoNum type="romanLcPeriod"/>
            </a:pPr>
            <a:r>
              <a:rPr lang="en" sz="1800"/>
              <a:t>Excel will automatically detect specific patterns, such as:</a:t>
            </a:r>
            <a:endParaRPr sz="1800"/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Months</a:t>
            </a:r>
            <a:endParaRPr sz="1800"/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Dates</a:t>
            </a:r>
            <a:endParaRPr sz="1800"/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Number patterns</a:t>
            </a:r>
            <a:endParaRPr sz="1800"/>
          </a:p>
          <a:p>
            <a:pPr indent="-342900" lvl="4" marL="22860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For a number pattern, see next slide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Filling in cells with the same word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 Cells Automatically with a Pattern</a:t>
            </a:r>
            <a:endParaRPr/>
          </a:p>
        </p:txBody>
      </p:sp>
      <p:sp>
        <p:nvSpPr>
          <p:cNvPr id="446" name="Google Shape;446;p6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Fill at least two cells in the pattern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full pattern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Rest cursor on the lower-right corner of the cell until it become a cross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Click the cross and drag across the cells you want it to fill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To practice with automatically filling a pattern, let’s number the books in our inventory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In order to do this, we need to add a column in the front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Add a Column</a:t>
            </a:r>
            <a:endParaRPr/>
          </a:p>
        </p:txBody>
      </p:sp>
      <p:sp>
        <p:nvSpPr>
          <p:cNvPr id="457" name="Google Shape;457;p6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Click on the column letter to select the whole column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Right-click, and select insert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67"/>
          <p:cNvPicPr preferRelativeResize="0"/>
          <p:nvPr/>
        </p:nvPicPr>
        <p:blipFill rotWithShape="1">
          <a:blip r:embed="rId3">
            <a:alphaModFix/>
          </a:blip>
          <a:srcRect b="5562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7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68"/>
          <p:cNvPicPr preferRelativeResize="0"/>
          <p:nvPr/>
        </p:nvPicPr>
        <p:blipFill rotWithShape="1">
          <a:blip r:embed="rId3">
            <a:alphaModFix/>
          </a:blip>
          <a:srcRect b="5303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8"/>
          <p:cNvSpPr/>
          <p:nvPr/>
        </p:nvSpPr>
        <p:spPr>
          <a:xfrm>
            <a:off x="1156300" y="1995425"/>
            <a:ext cx="979200" cy="173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0" name="Google Shape;470;p68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69"/>
          <p:cNvPicPr preferRelativeResize="0"/>
          <p:nvPr/>
        </p:nvPicPr>
        <p:blipFill rotWithShape="1">
          <a:blip r:embed="rId3">
            <a:alphaModFix/>
          </a:blip>
          <a:srcRect b="5811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9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can number them: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All that is needed is numbering the first two, and sheets can fill in the rest!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6666"/>
              <a:buFont typeface="Arial"/>
              <a:buNone/>
            </a:pPr>
            <a:r>
              <a:rPr lang="en"/>
              <a:t>Fill Cells Automatically with a Pattern</a:t>
            </a:r>
            <a:endParaRPr/>
          </a:p>
        </p:txBody>
      </p:sp>
      <p:sp>
        <p:nvSpPr>
          <p:cNvPr id="487" name="Google Shape;487;p7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Fill at least two cells in the pattern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full pattern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Rest cursor on the lower-right corner of the cell until it becomes a cross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Click the cross and drag down the cells you want it to fill</a:t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Navigate Through the Sheet</a:t>
            </a:r>
            <a:endParaRPr/>
          </a:p>
        </p:txBody>
      </p:sp>
      <p:sp>
        <p:nvSpPr>
          <p:cNvPr id="142" name="Google Shape;142;p18"/>
          <p:cNvSpPr txBox="1"/>
          <p:nvPr>
            <p:ph idx="1" type="body"/>
          </p:nvPr>
        </p:nvSpPr>
        <p:spPr>
          <a:xfrm>
            <a:off x="2410112" y="15195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= move down 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Shift+enter = move up 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**press twice-only once brings you </a:t>
            </a:r>
            <a:r>
              <a:rPr i="1" lang="en"/>
              <a:t>into</a:t>
            </a:r>
            <a:r>
              <a:rPr lang="en"/>
              <a:t> the cell**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Tab = move right 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Shift+tab = move left one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Can also use the arrow keys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Clicking on the number of a row will select the whole row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Clicking on the letter of a column will select the whole column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72"/>
          <p:cNvPicPr preferRelativeResize="0"/>
          <p:nvPr/>
        </p:nvPicPr>
        <p:blipFill rotWithShape="1">
          <a:blip r:embed="rId3">
            <a:alphaModFix/>
          </a:blip>
          <a:srcRect b="5303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72"/>
          <p:cNvSpPr/>
          <p:nvPr/>
        </p:nvSpPr>
        <p:spPr>
          <a:xfrm>
            <a:off x="1212675" y="2255700"/>
            <a:ext cx="198300" cy="1362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4" name="Google Shape;494;p72"/>
          <p:cNvCxnSpPr>
            <a:endCxn id="493" idx="3"/>
          </p:cNvCxnSpPr>
          <p:nvPr/>
        </p:nvCxnSpPr>
        <p:spPr>
          <a:xfrm flipH="1" rot="10800000">
            <a:off x="791415" y="2371954"/>
            <a:ext cx="450300" cy="59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5" name="Google Shape;495;p72"/>
          <p:cNvSpPr txBox="1"/>
          <p:nvPr/>
        </p:nvSpPr>
        <p:spPr>
          <a:xfrm>
            <a:off x="235500" y="2818475"/>
            <a:ext cx="13881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Hover, then click and drag down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6" name="Google Shape;496;p72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73"/>
          <p:cNvPicPr preferRelativeResize="0"/>
          <p:nvPr/>
        </p:nvPicPr>
        <p:blipFill rotWithShape="1">
          <a:blip r:embed="rId3">
            <a:alphaModFix/>
          </a:blip>
          <a:srcRect b="5303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73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4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 Data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5"/>
          <p:cNvSpPr txBox="1"/>
          <p:nvPr/>
        </p:nvSpPr>
        <p:spPr>
          <a:xfrm>
            <a:off x="626000" y="111775"/>
            <a:ext cx="78696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Let’s create a new sheet for some data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3" name="Google Shape;513;p75"/>
          <p:cNvPicPr preferRelativeResize="0"/>
          <p:nvPr/>
        </p:nvPicPr>
        <p:blipFill rotWithShape="1">
          <a:blip r:embed="rId3">
            <a:alphaModFix/>
          </a:blip>
          <a:srcRect b="6288" l="0" r="0" t="0"/>
          <a:stretch/>
        </p:blipFill>
        <p:spPr>
          <a:xfrm>
            <a:off x="256032" y="553025"/>
            <a:ext cx="8622793" cy="438912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5"/>
          <p:cNvSpPr/>
          <p:nvPr/>
        </p:nvSpPr>
        <p:spPr>
          <a:xfrm>
            <a:off x="359425" y="4768750"/>
            <a:ext cx="452400" cy="173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5" name="Google Shape;515;p75"/>
          <p:cNvCxnSpPr>
            <a:endCxn id="514" idx="0"/>
          </p:cNvCxnSpPr>
          <p:nvPr/>
        </p:nvCxnSpPr>
        <p:spPr>
          <a:xfrm flipH="1">
            <a:off x="585625" y="3953650"/>
            <a:ext cx="647700" cy="81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6" name="Google Shape;516;p75"/>
          <p:cNvSpPr txBox="1"/>
          <p:nvPr/>
        </p:nvSpPr>
        <p:spPr>
          <a:xfrm>
            <a:off x="1053500" y="3404675"/>
            <a:ext cx="15864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Click here for a new sheet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17" name="Google Shape;517;p75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add some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Headers: </a:t>
            </a:r>
            <a:r>
              <a:rPr b="1" lang="en"/>
              <a:t>Variable 1</a:t>
            </a:r>
            <a:r>
              <a:rPr lang="en"/>
              <a:t> and </a:t>
            </a:r>
            <a:r>
              <a:rPr b="1" lang="en"/>
              <a:t>Variable 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Data: the following coordinates: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000"/>
              <a:t>(1,1), (2,2), (3,3)... (10,10)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***you can fill the cells automatically, as we learned earlier***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77"/>
          <p:cNvPicPr preferRelativeResize="0"/>
          <p:nvPr/>
        </p:nvPicPr>
        <p:blipFill rotWithShape="1">
          <a:blip r:embed="rId3">
            <a:alphaModFix/>
          </a:blip>
          <a:srcRect b="5303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77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Make Charts</a:t>
            </a:r>
            <a:endParaRPr/>
          </a:p>
        </p:txBody>
      </p:sp>
      <p:sp>
        <p:nvSpPr>
          <p:cNvPr id="534" name="Google Shape;534;p7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the cells containing the data you want a chart made from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Click on Insert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Click on Chart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79"/>
          <p:cNvPicPr preferRelativeResize="0"/>
          <p:nvPr/>
        </p:nvPicPr>
        <p:blipFill rotWithShape="1">
          <a:blip r:embed="rId3">
            <a:alphaModFix/>
          </a:blip>
          <a:srcRect b="5562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79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80"/>
          <p:cNvPicPr preferRelativeResize="0"/>
          <p:nvPr/>
        </p:nvPicPr>
        <p:blipFill rotWithShape="1">
          <a:blip r:embed="rId3">
            <a:alphaModFix/>
          </a:blip>
          <a:srcRect b="5562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80"/>
          <p:cNvSpPr/>
          <p:nvPr/>
        </p:nvSpPr>
        <p:spPr>
          <a:xfrm>
            <a:off x="1441375" y="2689500"/>
            <a:ext cx="1239300" cy="26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7" name="Google Shape;547;p80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81"/>
          <p:cNvPicPr preferRelativeResize="0"/>
          <p:nvPr/>
        </p:nvPicPr>
        <p:blipFill rotWithShape="1">
          <a:blip r:embed="rId3">
            <a:alphaModFix/>
          </a:blip>
          <a:srcRect b="5303" l="0" r="0" t="0"/>
          <a:stretch/>
        </p:blipFill>
        <p:spPr>
          <a:xfrm>
            <a:off x="256032" y="146304"/>
            <a:ext cx="8622793" cy="48463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81"/>
          <p:cNvCxnSpPr/>
          <p:nvPr/>
        </p:nvCxnSpPr>
        <p:spPr>
          <a:xfrm>
            <a:off x="6531625" y="867575"/>
            <a:ext cx="644400" cy="29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4" name="Google Shape;554;p81"/>
          <p:cNvSpPr txBox="1"/>
          <p:nvPr/>
        </p:nvSpPr>
        <p:spPr>
          <a:xfrm>
            <a:off x="5600700" y="174900"/>
            <a:ext cx="13881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Change the design of your chart here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5" name="Google Shape;555;p81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Oops! I misspelled a word...</a:t>
            </a:r>
            <a:endParaRPr/>
          </a:p>
        </p:txBody>
      </p:sp>
      <p:sp>
        <p:nvSpPr>
          <p:cNvPr id="148" name="Google Shape;148;p1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There’s a difference between being </a:t>
            </a:r>
            <a:r>
              <a:rPr i="1" lang="en"/>
              <a:t>on</a:t>
            </a:r>
            <a:r>
              <a:rPr lang="en"/>
              <a:t> the cell and </a:t>
            </a:r>
            <a:r>
              <a:rPr i="1" lang="en"/>
              <a:t>in </a:t>
            </a:r>
            <a:r>
              <a:rPr lang="en"/>
              <a:t>the cell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edit the words of the cell only when you’re </a:t>
            </a:r>
            <a:r>
              <a:rPr i="1" lang="en"/>
              <a:t>in </a:t>
            </a:r>
            <a:r>
              <a:rPr lang="en"/>
              <a:t>the cell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Typing will replace what’s in the cell when you’re </a:t>
            </a:r>
            <a:r>
              <a:rPr i="1" lang="en" sz="1800"/>
              <a:t>on </a:t>
            </a:r>
            <a:r>
              <a:rPr lang="en" sz="1800"/>
              <a:t>the cell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Double click on a cell or press enter to enter </a:t>
            </a:r>
            <a:r>
              <a:rPr i="1" lang="en"/>
              <a:t>into</a:t>
            </a:r>
            <a:r>
              <a:rPr lang="en"/>
              <a:t> the cell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0" name="Google Shape;560;p82"/>
          <p:cNvGraphicFramePr/>
          <p:nvPr/>
        </p:nvGraphicFramePr>
        <p:xfrm>
          <a:off x="2159000" y="90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{716AC055-63C9-4299-8E8F-367020119E7F}</a:tableStyleId>
              </a:tblPr>
              <a:tblGrid>
                <a:gridCol w="2413000"/>
                <a:gridCol w="2413000"/>
              </a:tblGrid>
              <a:tr h="38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ctrl+I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italicize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ctrl+B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bold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ctrl+U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underline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ctrl+C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copy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ctrl+X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cut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ctrl+Z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undo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ctrl+V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paste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7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ctrl+F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find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1" name="Google Shape;561;p82"/>
          <p:cNvSpPr txBox="1"/>
          <p:nvPr/>
        </p:nvSpPr>
        <p:spPr>
          <a:xfrm>
            <a:off x="817225" y="287125"/>
            <a:ext cx="73743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aleway"/>
                <a:ea typeface="Raleway"/>
                <a:cs typeface="Raleway"/>
                <a:sym typeface="Raleway"/>
              </a:rPr>
              <a:t>Shortcuts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62" name="Google Shape;562;p82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7" name="Google Shape;567;p83"/>
          <p:cNvGraphicFramePr/>
          <p:nvPr/>
        </p:nvGraphicFramePr>
        <p:xfrm>
          <a:off x="1129200" y="136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{716AC055-63C9-4299-8E8F-367020119E7F}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=SUM(</a:t>
                      </a:r>
                      <a:r>
                        <a:rPr b="1" i="1" lang="en"/>
                        <a:t>cell_name</a:t>
                      </a:r>
                      <a:r>
                        <a:rPr b="1" lang="en"/>
                        <a:t>:</a:t>
                      </a:r>
                      <a:r>
                        <a:rPr b="1" i="1" lang="en"/>
                        <a:t>cell_name)</a:t>
                      </a:r>
                      <a:endParaRPr b="1" i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SUMIF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=SUMIF(</a:t>
                      </a:r>
                      <a:r>
                        <a:rPr b="1" i="1" lang="en"/>
                        <a:t>cell_name</a:t>
                      </a:r>
                      <a:r>
                        <a:rPr b="1" lang="en"/>
                        <a:t>:</a:t>
                      </a:r>
                      <a:r>
                        <a:rPr b="1" i="1" lang="en"/>
                        <a:t>cell_name</a:t>
                      </a:r>
                      <a:r>
                        <a:rPr b="1" lang="en"/>
                        <a:t>, “&gt;50”)</a:t>
                      </a:r>
                      <a:endParaRPr b="1" i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AVERAGE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=AVERAGE(</a:t>
                      </a:r>
                      <a:r>
                        <a:rPr b="1" i="1" lang="en" sz="1200">
                          <a:solidFill>
                            <a:schemeClr val="dk2"/>
                          </a:solidFill>
                        </a:rPr>
                        <a:t>cell_name</a:t>
                      </a: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,</a:t>
                      </a:r>
                      <a:r>
                        <a:rPr b="1" i="1" lang="en" sz="1200">
                          <a:solidFill>
                            <a:schemeClr val="dk2"/>
                          </a:solidFill>
                        </a:rPr>
                        <a:t>cell_name</a:t>
                      </a: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,</a:t>
                      </a:r>
                      <a:r>
                        <a:rPr b="1" i="1" lang="en" sz="1200">
                          <a:solidFill>
                            <a:schemeClr val="dk2"/>
                          </a:solidFill>
                        </a:rPr>
                        <a:t>cell_name</a:t>
                      </a:r>
                      <a:r>
                        <a:rPr b="1" lang="en" sz="1200">
                          <a:solidFill>
                            <a:schemeClr val="dk2"/>
                          </a:solidFill>
                        </a:rPr>
                        <a:t>,...)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IF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=IF(</a:t>
                      </a:r>
                      <a:r>
                        <a:rPr b="1" i="1" lang="en" sz="1100">
                          <a:solidFill>
                            <a:schemeClr val="dk2"/>
                          </a:solidFill>
                        </a:rPr>
                        <a:t>logical_test</a:t>
                      </a: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, [</a:t>
                      </a:r>
                      <a:r>
                        <a:rPr b="1" i="1" lang="en" sz="1100">
                          <a:solidFill>
                            <a:schemeClr val="dk2"/>
                          </a:solidFill>
                        </a:rPr>
                        <a:t>value_if_true</a:t>
                      </a: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], [</a:t>
                      </a:r>
                      <a:r>
                        <a:rPr b="1" i="1" lang="en" sz="1100">
                          <a:solidFill>
                            <a:schemeClr val="dk2"/>
                          </a:solidFill>
                        </a:rPr>
                        <a:t>value_if_false</a:t>
                      </a:r>
                      <a:r>
                        <a:rPr b="1" lang="en" sz="1100">
                          <a:solidFill>
                            <a:schemeClr val="dk2"/>
                          </a:solidFill>
                        </a:rPr>
                        <a:t>])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=COUNT(</a:t>
                      </a:r>
                      <a:r>
                        <a:rPr b="1" i="1" lang="en">
                          <a:solidFill>
                            <a:schemeClr val="dk2"/>
                          </a:solidFill>
                        </a:rPr>
                        <a:t>cell_name</a:t>
                      </a:r>
                      <a:r>
                        <a:rPr b="1" lang="en">
                          <a:solidFill>
                            <a:schemeClr val="dk2"/>
                          </a:solidFill>
                        </a:rPr>
                        <a:t>:</a:t>
                      </a:r>
                      <a:r>
                        <a:rPr b="1" i="1" lang="en">
                          <a:solidFill>
                            <a:schemeClr val="dk2"/>
                          </a:solidFill>
                        </a:rPr>
                        <a:t>cell_name</a:t>
                      </a:r>
                      <a:r>
                        <a:rPr b="1" lang="en">
                          <a:solidFill>
                            <a:schemeClr val="dk2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=MAX(</a:t>
                      </a:r>
                      <a:r>
                        <a:rPr b="1" i="1" lang="en">
                          <a:solidFill>
                            <a:schemeClr val="dk2"/>
                          </a:solidFill>
                        </a:rPr>
                        <a:t>cell_name</a:t>
                      </a:r>
                      <a:r>
                        <a:rPr b="1" lang="en">
                          <a:solidFill>
                            <a:schemeClr val="dk2"/>
                          </a:solidFill>
                        </a:rPr>
                        <a:t>:</a:t>
                      </a:r>
                      <a:r>
                        <a:rPr b="1" i="1" lang="en">
                          <a:solidFill>
                            <a:schemeClr val="dk2"/>
                          </a:solidFill>
                        </a:rPr>
                        <a:t>cell_name</a:t>
                      </a:r>
                      <a:r>
                        <a:rPr b="1" lang="en">
                          <a:solidFill>
                            <a:schemeClr val="dk2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</a:rPr>
                        <a:t>=MIN(</a:t>
                      </a:r>
                      <a:r>
                        <a:rPr b="1" i="1" lang="en">
                          <a:solidFill>
                            <a:schemeClr val="dk2"/>
                          </a:solidFill>
                        </a:rPr>
                        <a:t>cell_name</a:t>
                      </a:r>
                      <a:r>
                        <a:rPr b="1" lang="en">
                          <a:solidFill>
                            <a:schemeClr val="dk2"/>
                          </a:solidFill>
                        </a:rPr>
                        <a:t>:</a:t>
                      </a:r>
                      <a:r>
                        <a:rPr b="1" i="1" lang="en">
                          <a:solidFill>
                            <a:schemeClr val="dk2"/>
                          </a:solidFill>
                        </a:rPr>
                        <a:t>cell_name</a:t>
                      </a:r>
                      <a:r>
                        <a:rPr b="1" lang="en">
                          <a:solidFill>
                            <a:schemeClr val="dk2"/>
                          </a:solidFill>
                        </a:rPr>
                        <a:t>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68" name="Google Shape;568;p83"/>
          <p:cNvSpPr txBox="1"/>
          <p:nvPr/>
        </p:nvSpPr>
        <p:spPr>
          <a:xfrm>
            <a:off x="1225800" y="408375"/>
            <a:ext cx="70458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aleway"/>
                <a:ea typeface="Raleway"/>
                <a:cs typeface="Raleway"/>
                <a:sym typeface="Raleway"/>
              </a:rPr>
              <a:t>Functions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69" name="Google Shape;569;p83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more questions?</a:t>
            </a:r>
            <a:endParaRPr/>
          </a:p>
        </p:txBody>
      </p:sp>
      <p:sp>
        <p:nvSpPr>
          <p:cNvPr id="575" name="Google Shape;575;p84"/>
          <p:cNvSpPr txBox="1"/>
          <p:nvPr>
            <p:ph idx="1" type="body"/>
          </p:nvPr>
        </p:nvSpPr>
        <p:spPr>
          <a:xfrm>
            <a:off x="2410112" y="13671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Email us at</a:t>
            </a:r>
            <a:r>
              <a:rPr lang="en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 u="sng">
                <a:solidFill>
                  <a:srgbClr val="1C3AA9"/>
                </a:solid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ccla@doane.edu</a:t>
            </a:r>
            <a:r>
              <a:rPr lang="en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or come visit us in Communications 188D from 9am to 5pm.</a:t>
            </a:r>
            <a:endParaRPr sz="2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You can also visit our website at </a:t>
            </a:r>
            <a:r>
              <a:rPr lang="en" sz="2400" u="sng">
                <a:solidFill>
                  <a:srgbClr val="1C3AA9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https://www.doane.edu/ccla</a:t>
            </a:r>
            <a:endParaRPr/>
          </a:p>
        </p:txBody>
      </p:sp>
      <p:sp>
        <p:nvSpPr>
          <p:cNvPr id="576" name="Google Shape;576;p84"/>
          <p:cNvSpPr/>
          <p:nvPr/>
        </p:nvSpPr>
        <p:spPr>
          <a:xfrm>
            <a:off x="364325" y="921550"/>
            <a:ext cx="1971600" cy="1864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84"/>
          <p:cNvSpPr txBox="1"/>
          <p:nvPr/>
        </p:nvSpPr>
        <p:spPr>
          <a:xfrm>
            <a:off x="396475" y="942975"/>
            <a:ext cx="19287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Assignment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Submit the Google Sheet you created during this presentation.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583" name="Google Shape;583;p8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914400" lvl="0" marL="914400" rtl="0" algn="l"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GCFLearnFree.org. </a:t>
            </a:r>
            <a:r>
              <a:rPr lang="en" sz="1400">
                <a:highlight>
                  <a:schemeClr val="lt1"/>
                </a:highlight>
              </a:rPr>
              <a:t>Google Drive and Docs (Google Sheets). Retrieved from 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https://edu.gcfglobal.org/en/googlespreadsheets/</a:t>
            </a:r>
            <a:endParaRPr sz="14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6"/>
          <p:cNvSpPr txBox="1"/>
          <p:nvPr>
            <p:ph type="title"/>
          </p:nvPr>
        </p:nvSpPr>
        <p:spPr>
          <a:xfrm>
            <a:off x="2400250" y="575950"/>
            <a:ext cx="63216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provide some feedback on the presentation by following the QR Code below.</a:t>
            </a:r>
            <a:endParaRPr/>
          </a:p>
        </p:txBody>
      </p:sp>
      <p:pic>
        <p:nvPicPr>
          <p:cNvPr id="589" name="Google Shape;58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675" y="1954275"/>
            <a:ext cx="2388750" cy="23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 b="5562" l="0" r="0" t="0"/>
          <a:stretch/>
        </p:blipFill>
        <p:spPr>
          <a:xfrm>
            <a:off x="260603" y="148590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712425" y="1681900"/>
            <a:ext cx="20574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Here you are </a:t>
            </a:r>
            <a:r>
              <a:rPr i="1" lang="en">
                <a:latin typeface="Lato"/>
                <a:ea typeface="Lato"/>
                <a:cs typeface="Lato"/>
                <a:sym typeface="Lato"/>
              </a:rPr>
              <a:t>on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the cell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1"/>
          <p:cNvPicPr preferRelativeResize="0"/>
          <p:nvPr/>
        </p:nvPicPr>
        <p:blipFill rotWithShape="1">
          <a:blip r:embed="rId3">
            <a:alphaModFix/>
          </a:blip>
          <a:srcRect b="5303" l="0" r="0" t="0"/>
          <a:stretch/>
        </p:blipFill>
        <p:spPr>
          <a:xfrm>
            <a:off x="260603" y="148590"/>
            <a:ext cx="8622793" cy="484632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/>
        </p:nvSpPr>
        <p:spPr>
          <a:xfrm>
            <a:off x="788625" y="1681900"/>
            <a:ext cx="2057400" cy="7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Here you are </a:t>
            </a:r>
            <a:r>
              <a:rPr i="1" lang="en">
                <a:latin typeface="Lato"/>
                <a:ea typeface="Lato"/>
                <a:cs typeface="Lato"/>
                <a:sym typeface="Lato"/>
              </a:rPr>
              <a:t>in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the cell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0" y="4387700"/>
            <a:ext cx="7009426" cy="7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F9900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